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3"/>
  </p:notesMasterIdLst>
  <p:sldIdLst>
    <p:sldId id="674" r:id="rId2"/>
    <p:sldId id="974" r:id="rId3"/>
    <p:sldId id="976" r:id="rId4"/>
    <p:sldId id="977" r:id="rId5"/>
    <p:sldId id="975" r:id="rId6"/>
    <p:sldId id="960" r:id="rId7"/>
    <p:sldId id="963" r:id="rId8"/>
    <p:sldId id="964" r:id="rId9"/>
    <p:sldId id="973" r:id="rId10"/>
    <p:sldId id="966" r:id="rId11"/>
    <p:sldId id="971" r:id="rId12"/>
    <p:sldId id="981" r:id="rId13"/>
    <p:sldId id="983" r:id="rId14"/>
    <p:sldId id="985" r:id="rId15"/>
    <p:sldId id="984" r:id="rId16"/>
    <p:sldId id="987" r:id="rId17"/>
    <p:sldId id="951" r:id="rId18"/>
    <p:sldId id="869" r:id="rId19"/>
    <p:sldId id="988" r:id="rId20"/>
    <p:sldId id="989" r:id="rId21"/>
    <p:sldId id="953" r:id="rId22"/>
    <p:sldId id="949" r:id="rId23"/>
    <p:sldId id="954" r:id="rId24"/>
    <p:sldId id="990" r:id="rId25"/>
    <p:sldId id="991" r:id="rId26"/>
    <p:sldId id="992" r:id="rId27"/>
    <p:sldId id="993" r:id="rId28"/>
    <p:sldId id="870" r:id="rId29"/>
    <p:sldId id="994" r:id="rId30"/>
    <p:sldId id="995" r:id="rId31"/>
    <p:sldId id="996" r:id="rId32"/>
    <p:sldId id="997" r:id="rId33"/>
    <p:sldId id="1000" r:id="rId34"/>
    <p:sldId id="1002" r:id="rId35"/>
    <p:sldId id="998" r:id="rId36"/>
    <p:sldId id="999" r:id="rId37"/>
    <p:sldId id="1001" r:id="rId38"/>
    <p:sldId id="1005" r:id="rId39"/>
    <p:sldId id="1003" r:id="rId40"/>
    <p:sldId id="1004" r:id="rId41"/>
    <p:sldId id="100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EF8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9" autoAdjust="0"/>
    <p:restoredTop sz="94676" autoAdjust="0"/>
  </p:normalViewPr>
  <p:slideViewPr>
    <p:cSldViewPr>
      <p:cViewPr varScale="1">
        <p:scale>
          <a:sx n="112" d="100"/>
          <a:sy n="112" d="100"/>
        </p:scale>
        <p:origin x="1224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EA21D-F609-4883-9BF2-C2257D2F3E11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ABF5E-119C-40D0-9F75-E2458688F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A fundamental problem in </a:t>
            </a:r>
            <a:r>
              <a:rPr lang="en-US" dirty="0">
                <a:solidFill>
                  <a:srgbClr val="FF0000"/>
                </a:solidFill>
              </a:rPr>
              <a:t>social network analysis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5D7F23-D765-4B8E-890E-34113C40AB0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 </a:t>
            </a:r>
            <a:r>
              <a:rPr lang="en-US" dirty="0" err="1"/>
              <a:t>wj</a:t>
            </a:r>
            <a:r>
              <a:rPr lang="en-US" dirty="0"/>
              <a:t> for formula fj can be approximated as </a:t>
            </a:r>
            <a:r>
              <a:rPr lang="en-US" dirty="0" err="1"/>
              <a:t>wj</a:t>
            </a:r>
            <a:r>
              <a:rPr lang="en-US" dirty="0"/>
              <a:t> = log </a:t>
            </a:r>
            <a:r>
              <a:rPr lang="en-US" dirty="0" err="1"/>
              <a:t>pj</a:t>
            </a:r>
            <a:r>
              <a:rPr lang="en-US" dirty="0"/>
              <a:t> /1−pj , where </a:t>
            </a:r>
            <a:r>
              <a:rPr lang="en-US" dirty="0" err="1"/>
              <a:t>pj</a:t>
            </a:r>
            <a:r>
              <a:rPr lang="en-US" dirty="0"/>
              <a:t> is the probability that formula fj holds.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5D7F23-D765-4B8E-890E-34113C40AB0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9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ABF5E-119C-40D0-9F75-E2458688F6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4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2C3B4-92C9-4193-A1CA-FDE1A82284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36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4pPr>
              <a:buClr>
                <a:schemeClr val="accent1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Χειμώνας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CS-409: </a:t>
            </a:r>
            <a:r>
              <a:rPr lang="el-GR" dirty="0" err="1"/>
              <a:t>Αντικειμενοστρεφής</a:t>
            </a:r>
            <a:r>
              <a:rPr lang="el-GR" dirty="0"/>
              <a:t> </a:t>
            </a:r>
            <a:r>
              <a:rPr lang="el-GR" dirty="0" err="1"/>
              <a:t>Προγραμματισμος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DD7E345-9BD5-414F-9B98-BE3DCAA5A9BF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l-GR" dirty="0" err="1"/>
              <a:t>Αντικειμενοστρεφής</a:t>
            </a:r>
            <a:r>
              <a:rPr lang="el-GR" dirty="0"/>
              <a:t> Προγραμματισμός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1A9E46F-7BA3-46CF-8DB8-B01995389C8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6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6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generated/sklearn.linear_model.LogisticRegression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neural_networks_supervised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</a:t>
            </a:r>
            <a:br>
              <a:rPr lang="en-US" dirty="0"/>
            </a:br>
            <a:r>
              <a:rPr lang="en-US" dirty="0"/>
              <a:t>LECTURE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28194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Linear Regression</a:t>
            </a:r>
          </a:p>
          <a:p>
            <a:r>
              <a:rPr lang="en-US" b="1" dirty="0"/>
              <a:t>Logistic Regression </a:t>
            </a:r>
          </a:p>
          <a:p>
            <a:r>
              <a:rPr lang="en-US" b="1" dirty="0"/>
              <a:t>Neutral Networks </a:t>
            </a:r>
          </a:p>
          <a:p>
            <a:r>
              <a:rPr lang="en-US" b="1" dirty="0"/>
              <a:t>A Little Bit of Deep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CSC177           </a:t>
            </a:r>
          </a:p>
          <a:p>
            <a:r>
              <a:rPr lang="en-US" dirty="0"/>
              <a:t>Dr. Victor 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200400" y="228600"/>
            <a:ext cx="371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chemeClr val="bg1"/>
                </a:solidFill>
              </a:rPr>
              <a:t>The Coefficient of Determination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696200" cy="4876800"/>
          </a:xfrm>
        </p:spPr>
        <p:txBody>
          <a:bodyPr/>
          <a:lstStyle/>
          <a:p>
            <a:r>
              <a:rPr lang="en-US" sz="2400" dirty="0"/>
              <a:t>R-Squared score can be used as a single summary number to measure the quality of linear regression model</a:t>
            </a:r>
            <a:endParaRPr lang="en-US" altLang="en-US" sz="2400" b="1" dirty="0"/>
          </a:p>
          <a:p>
            <a:r>
              <a:rPr lang="en-US" altLang="en-US" sz="2400" dirty="0"/>
              <a:t>The value of R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 can range between 0 and 1. </a:t>
            </a:r>
          </a:p>
          <a:p>
            <a:r>
              <a:rPr lang="en-US" altLang="en-US" sz="2400" b="1" dirty="0"/>
              <a:t>The higher R</a:t>
            </a:r>
            <a:r>
              <a:rPr lang="en-US" altLang="en-US" sz="2400" b="1" baseline="30000" dirty="0"/>
              <a:t>2,</a:t>
            </a:r>
            <a:r>
              <a:rPr lang="en-US" altLang="en-US" sz="2400" b="1" dirty="0"/>
              <a:t>  the more accurate the regression model is.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4953000"/>
            <a:ext cx="5372100" cy="9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784600" y="228600"/>
            <a:ext cx="254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chemeClr val="bg1"/>
                </a:solidFill>
              </a:rPr>
              <a:t>Nonlinear Regression</a:t>
            </a:r>
          </a:p>
        </p:txBody>
      </p:sp>
      <p:sp>
        <p:nvSpPr>
          <p:cNvPr id="15363" name="AutoShape 11"/>
          <p:cNvSpPr>
            <a:spLocks noChangeArrowheads="1"/>
          </p:cNvSpPr>
          <p:nvPr/>
        </p:nvSpPr>
        <p:spPr bwMode="auto">
          <a:xfrm>
            <a:off x="4483100" y="316706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3366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364" name="Picture 12" descr="exponent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2959100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3" descr="exponential_with_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2279650"/>
            <a:ext cx="297180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 Box 14"/>
          <p:cNvSpPr txBox="1">
            <a:spLocks noChangeArrowheads="1"/>
          </p:cNvSpPr>
          <p:nvPr/>
        </p:nvSpPr>
        <p:spPr bwMode="auto">
          <a:xfrm>
            <a:off x="1203325" y="4926013"/>
            <a:ext cx="74358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 dirty="0">
                <a:solidFill>
                  <a:srgbClr val="FF0000"/>
                </a:solidFill>
              </a:rPr>
              <a:t>Any nonlinear continuous functions can also be fit as regressions, including  </a:t>
            </a:r>
            <a:r>
              <a:rPr lang="en-US" altLang="en-US" sz="2000" b="1" dirty="0"/>
              <a:t>power, Logarithmic, Exponential, and Logistic.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/>
              <a:t>Nonlinear functions can also be fit as regressions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Real Example:  Social Network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980" y="1828100"/>
            <a:ext cx="3970467" cy="2960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2648" y="4876800"/>
            <a:ext cx="3044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</a:rPr>
              <a:t>High school friendship</a:t>
            </a:r>
            <a:endParaRPr lang="en-US" sz="2000" b="1" dirty="0">
              <a:latin typeface="Open Sans" panose="020B0606030504020204" pitchFamily="34" charset="0"/>
            </a:endParaRPr>
          </a:p>
        </p:txBody>
      </p:sp>
      <p:pic>
        <p:nvPicPr>
          <p:cNvPr id="13" name="Picture 5" descr="http://www-personal.umich.edu/~mejn/networks/addhealth.gif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586" y="2223220"/>
            <a:ext cx="3352800" cy="335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570438" y="1628045"/>
            <a:ext cx="2549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</a:rPr>
              <a:t>High school dating</a:t>
            </a:r>
          </a:p>
        </p:txBody>
      </p:sp>
    </p:spTree>
    <p:extLst>
      <p:ext uri="{BB962C8B-B14F-4D97-AF65-F5344CB8AC3E}">
        <p14:creationId xmlns:p14="http://schemas.microsoft.com/office/powerpoint/2010/main" val="353749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Real Example:  Social Network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link prediction,  given any two arbitrary users,  we aim to answer:</a:t>
            </a:r>
          </a:p>
          <a:p>
            <a:pPr lvl="1"/>
            <a:r>
              <a:rPr lang="en-US" dirty="0"/>
              <a:t>What is the likelihood that a particular link (relationship) exists between them?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4116586"/>
            <a:ext cx="1098460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88" y="4116586"/>
            <a:ext cx="1061596" cy="1280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813" y="4104702"/>
            <a:ext cx="345643" cy="533400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>
            <a:off x="3405923" y="4702418"/>
            <a:ext cx="1828800" cy="2133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Markov Networks  </a:t>
            </a:r>
            <a:r>
              <a:rPr lang="en-US" dirty="0" err="1"/>
              <a:t>v.s</a:t>
            </a:r>
            <a:r>
              <a:rPr lang="en-US" dirty="0"/>
              <a:t>. Bayesian Networks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05000" y="2286000"/>
            <a:ext cx="5430507" cy="288674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B138801-490B-4457-9A5E-C7A1AF0170FB}"/>
              </a:ext>
            </a:extLst>
          </p:cNvPr>
          <p:cNvSpPr txBox="1">
            <a:spLocks/>
          </p:cNvSpPr>
          <p:nvPr/>
        </p:nvSpPr>
        <p:spPr>
          <a:xfrm>
            <a:off x="381000" y="5756701"/>
            <a:ext cx="8229600" cy="83099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latin typeface="Open Sans"/>
              </a:rPr>
              <a:t>Haiquan Chen</a:t>
            </a:r>
            <a:r>
              <a:rPr lang="en-US" sz="1600" i="1" dirty="0">
                <a:latin typeface="Open Sans"/>
              </a:rPr>
              <a:t>, Wei-Shinn Ku, </a:t>
            </a:r>
            <a:r>
              <a:rPr lang="en-US" sz="1600" i="1" dirty="0" err="1">
                <a:latin typeface="Open Sans"/>
              </a:rPr>
              <a:t>Haixun</a:t>
            </a:r>
            <a:r>
              <a:rPr lang="en-US" sz="1600" i="1" dirty="0">
                <a:latin typeface="Open Sans"/>
              </a:rPr>
              <a:t> Wang, Liang Tang, Min-</a:t>
            </a:r>
            <a:r>
              <a:rPr lang="en-US" sz="1600" i="1" dirty="0" err="1">
                <a:latin typeface="Open Sans"/>
              </a:rPr>
              <a:t>Te</a:t>
            </a:r>
            <a:r>
              <a:rPr lang="en-US" sz="1600" i="1" dirty="0">
                <a:latin typeface="Open Sans"/>
              </a:rPr>
              <a:t> Sun:</a:t>
            </a:r>
            <a:br>
              <a:rPr lang="en-US" sz="1600" i="1" dirty="0">
                <a:latin typeface="Open Sans"/>
              </a:rPr>
            </a:br>
            <a:r>
              <a:rPr lang="en-US" sz="1600" i="1" dirty="0">
                <a:solidFill>
                  <a:srgbClr val="FF0000"/>
                </a:solidFill>
                <a:latin typeface="Open Sans"/>
              </a:rPr>
              <a:t>Scaling Up Markov Logic Probabilistic Inference for Social Graphs</a:t>
            </a:r>
            <a:r>
              <a:rPr lang="en-US" sz="1600" i="1" dirty="0">
                <a:latin typeface="Open Sans"/>
              </a:rPr>
              <a:t>. IEEE Trans. </a:t>
            </a:r>
            <a:r>
              <a:rPr lang="en-US" sz="1600" i="1" dirty="0" err="1">
                <a:latin typeface="Open Sans"/>
              </a:rPr>
              <a:t>Knowl</a:t>
            </a:r>
            <a:r>
              <a:rPr lang="en-US" sz="1600" i="1" dirty="0">
                <a:latin typeface="Open Sans"/>
              </a:rPr>
              <a:t>. Data Eng. 29(2): 433-445 (2017)</a:t>
            </a:r>
          </a:p>
        </p:txBody>
      </p:sp>
    </p:spTree>
    <p:extLst>
      <p:ext uri="{BB962C8B-B14F-4D97-AF65-F5344CB8AC3E}">
        <p14:creationId xmlns:p14="http://schemas.microsoft.com/office/powerpoint/2010/main" val="39065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68" y="505573"/>
            <a:ext cx="8229600" cy="8452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Experimental 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151636" y="1315635"/>
            <a:ext cx="6761464" cy="979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1" y="2248990"/>
            <a:ext cx="8029567" cy="1630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42" y="4008526"/>
            <a:ext cx="8886915" cy="23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EF2D-1865-440A-8809-107EB44F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Logistic Regression…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6A8A39-9DD4-49DC-A73D-089CF754E9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695014"/>
            <a:ext cx="4820716" cy="245365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21D40A-7D33-4AE9-B511-DFD01783AB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4000" y="2971800"/>
            <a:ext cx="3276600" cy="19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 Doesn’t 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linear function/regression is not good</a:t>
            </a:r>
          </a:p>
          <a:p>
            <a:pPr lvl="1"/>
            <a:r>
              <a:rPr lang="en-US" dirty="0"/>
              <a:t>It may produce probabilities beyond [0, 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89E35-571F-4AA9-9D7D-67138F84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14" y="3124200"/>
            <a:ext cx="7831086" cy="2548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D3BDED-A658-4032-8EC7-70396DCEDE9D}"/>
              </a:ext>
            </a:extLst>
          </p:cNvPr>
          <p:cNvSpPr/>
          <p:nvPr/>
        </p:nvSpPr>
        <p:spPr>
          <a:xfrm>
            <a:off x="1221339" y="6076890"/>
            <a:ext cx="6701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Roboto"/>
              </a:rPr>
              <a:t>Note:  APACHE II is one of several ICU scoring systems.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16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2668" y="2209800"/>
                <a:ext cx="2743200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8" y="2209800"/>
                <a:ext cx="2743200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8240" y="4793621"/>
                <a:ext cx="4176932" cy="998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latin typeface="Cambria Math"/>
                            </a:rPr>
                            <m:t>𝐶</m:t>
                          </m:r>
                        </m:e>
                        <m:e>
                          <m:r>
                            <a:rPr lang="en-US" sz="2800" b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b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1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l-GR" altLang="en-US" sz="2800" b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α</m:t>
                              </m:r>
                              <m:r>
                                <a:rPr lang="en-US" altLang="en-US" sz="2800" b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altLang="en-US" sz="2800" b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β</m:t>
                              </m:r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⋅</m:t>
                              </m:r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800" b="1" i="0" smtClean="0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b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40" y="4793621"/>
                <a:ext cx="4176932" cy="998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75325" y="1635790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Logistic (Sigmoid) function maps any input x between [0, 1]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240" y="3406342"/>
            <a:ext cx="461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is a linear </a:t>
            </a:r>
          </a:p>
          <a:p>
            <a:r>
              <a:rPr lang="en-US" sz="2400" dirty="0"/>
              <a:t>regression on the </a:t>
            </a:r>
            <a:r>
              <a:rPr lang="en-US" sz="2400" dirty="0">
                <a:solidFill>
                  <a:srgbClr val="0070C0"/>
                </a:solidFill>
              </a:rPr>
              <a:t>Sigmoid function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8EC6BF-B716-48F9-97E5-AE5D632C22B4}"/>
              </a:ext>
            </a:extLst>
          </p:cNvPr>
          <p:cNvSpPr/>
          <p:nvPr/>
        </p:nvSpPr>
        <p:spPr>
          <a:xfrm>
            <a:off x="334803" y="6131858"/>
            <a:ext cx="8474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Q:  What is the logistic regression model for more than one dimension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E9AAE1-26A1-44B8-A4A9-CFCBCC16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829" y="2190857"/>
            <a:ext cx="3650971" cy="1631454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005E9EA6-8582-4E22-926B-F317CD9357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4800600" y="3880960"/>
            <a:ext cx="4343400" cy="22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8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F4C2-88B2-45E6-A136-94B92FE7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8126-DF83-479C-BC60-29DD68FD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2-class problem, the probability threshold is set to 0.5 so </a:t>
            </a:r>
          </a:p>
          <a:p>
            <a:pPr lvl="1"/>
            <a:r>
              <a:rPr lang="en-US" dirty="0"/>
              <a:t>If the predicted probability &gt;= 0.5,   predict “y = 1”, </a:t>
            </a:r>
          </a:p>
          <a:p>
            <a:pPr lvl="1"/>
            <a:r>
              <a:rPr lang="en-US" dirty="0"/>
              <a:t>If the predicted probability &gt; 0.5,   predict “y = 0”,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5E9EA6-8582-4E22-926B-F317CD93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962400"/>
            <a:ext cx="4343400" cy="22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8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predicting continuous values </a:t>
            </a:r>
            <a:r>
              <a:rPr lang="en-US" dirty="0"/>
              <a:t>is called </a:t>
            </a:r>
            <a:r>
              <a:rPr lang="en-US" dirty="0">
                <a:solidFill>
                  <a:srgbClr val="0070C0"/>
                </a:solidFill>
              </a:rPr>
              <a:t>regression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problem</a:t>
            </a:r>
          </a:p>
          <a:p>
            <a:r>
              <a:rPr lang="en-US" dirty="0"/>
              <a:t>General approach: find a </a:t>
            </a:r>
            <a:r>
              <a:rPr lang="en-US" dirty="0">
                <a:solidFill>
                  <a:srgbClr val="FF0000"/>
                </a:solidFill>
              </a:rPr>
              <a:t>continuous function </a:t>
            </a:r>
            <a:r>
              <a:rPr lang="en-US" dirty="0"/>
              <a:t>that models the continuous points.</a:t>
            </a:r>
          </a:p>
        </p:txBody>
      </p:sp>
    </p:spTree>
    <p:extLst>
      <p:ext uri="{BB962C8B-B14F-4D97-AF65-F5344CB8AC3E}">
        <p14:creationId xmlns:p14="http://schemas.microsoft.com/office/powerpoint/2010/main" val="365766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0A6FF9-9F1B-43C0-8D4F-E409344CA21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en-US" b="1" dirty="0">
                        <a:solidFill>
                          <a:srgbClr val="FF0000"/>
                        </a:solidFill>
                        <a:latin typeface="Cambria Math"/>
                      </a:rPr>
                      <m:t>β</m:t>
                    </m:r>
                  </m:oMath>
                </a14:m>
                <a:r>
                  <a:rPr lang="en-US" dirty="0"/>
                  <a:t>  affects the model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0A6FF9-9F1B-43C0-8D4F-E409344CA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93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D9CDFA-2FEB-42C1-B543-8523572A6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040530"/>
            <a:ext cx="8229600" cy="39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Compare Two Models In One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C0E61-B629-4631-87C6-44B9EE2C0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4301"/>
            <a:ext cx="7286625" cy="4871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F5FCFD-FA94-45B3-ADF0-A185785CEB34}"/>
              </a:ext>
            </a:extLst>
          </p:cNvPr>
          <p:cNvSpPr/>
          <p:nvPr/>
        </p:nvSpPr>
        <p:spPr>
          <a:xfrm>
            <a:off x="669607" y="6193375"/>
            <a:ext cx="8474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Q:  What x value makes the model output a probability of 0.5?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66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 in 2D space 	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57400"/>
            <a:ext cx="5648325" cy="46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4038600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31844" y="4724400"/>
                <a:ext cx="193123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=−1.9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=−0.4 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𝛼</m:t>
                      </m:r>
                      <m:r>
                        <a:rPr lang="en-US" sz="2800" b="0" i="1" smtClean="0">
                          <a:latin typeface="Cambria Math"/>
                        </a:rPr>
                        <m:t>=13.04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4" y="4724400"/>
                <a:ext cx="1931234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B8F131-5500-4E75-A775-95715BB456F0}"/>
              </a:ext>
            </a:extLst>
          </p:cNvPr>
          <p:cNvSpPr txBox="1"/>
          <p:nvPr/>
        </p:nvSpPr>
        <p:spPr>
          <a:xfrm>
            <a:off x="228600" y="1966913"/>
            <a:ext cx="31242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Predict Iris flower species based 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sepal length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sepal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width</a:t>
            </a:r>
            <a:r>
              <a:rPr lang="en-US" sz="2400" dirty="0"/>
              <a:t> only </a:t>
            </a:r>
          </a:p>
        </p:txBody>
      </p:sp>
    </p:spTree>
    <p:extLst>
      <p:ext uri="{BB962C8B-B14F-4D97-AF65-F5344CB8AC3E}">
        <p14:creationId xmlns:p14="http://schemas.microsoft.com/office/powerpoint/2010/main" val="14089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coefficients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gradient descent algorithm </a:t>
            </a:r>
            <a:r>
              <a:rPr lang="en-US" dirty="0"/>
              <a:t>to find the near-optimal coefficients for linear/logistic regression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9316F-0CF4-4FB9-830C-4374CD23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895600"/>
            <a:ext cx="6324600" cy="37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2CE1-D822-41DF-90CE-DD88BB83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two parameters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07B6DB-0751-48E5-A6E8-968E28628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260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21AB-7D7C-454E-BE30-3064DFDA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two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13C07-A01C-4EAA-AF9C-D43A5D31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87" y="1833562"/>
            <a:ext cx="80486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939F-22F8-47EE-BD17-CE67EDEB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implementation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144EA7-DF61-4E8E-960F-3E796560A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2965"/>
            <a:ext cx="8229600" cy="44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84AC-40B4-4612-906B-B0340FC1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98430-449B-443F-BD30-2BEB28415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http://scikit-learn.org/stable/modules/generated/sklearn.linear_model.LinearRegression.html</a:t>
            </a:r>
          </a:p>
          <a:p>
            <a:pPr marL="0" indent="0">
              <a:buNone/>
            </a:pPr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http://scikit-learn.org/stable/modules/generated/sklearn.linear_model.LogisticRegression.html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321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Logistic/Linear Regression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produces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continuous output</a:t>
            </a:r>
            <a:r>
              <a:rPr lang="en-US" dirty="0"/>
              <a:t>.</a:t>
            </a:r>
          </a:p>
          <a:p>
            <a:r>
              <a:rPr lang="en-US" dirty="0"/>
              <a:t>Logistic regression produces </a:t>
            </a:r>
            <a:r>
              <a:rPr lang="en-US" dirty="0">
                <a:solidFill>
                  <a:srgbClr val="0070C0"/>
                </a:solidFill>
              </a:rPr>
              <a:t>class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membership with predicted probability 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coefficients</a:t>
            </a:r>
            <a:r>
              <a:rPr lang="en-US" dirty="0"/>
              <a:t> can be used for understanding the </a:t>
            </a:r>
            <a:r>
              <a:rPr lang="en-US" dirty="0">
                <a:solidFill>
                  <a:srgbClr val="0070C0"/>
                </a:solidFill>
              </a:rPr>
              <a:t>feature importance</a:t>
            </a:r>
            <a:r>
              <a:rPr lang="en-US" dirty="0"/>
              <a:t>.</a:t>
            </a:r>
          </a:p>
          <a:p>
            <a:r>
              <a:rPr lang="en-US" dirty="0"/>
              <a:t>Works for relatively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157000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00A5-94E3-41E4-98B5-54CC73CD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A6B55-7EF8-43EA-9EB5-363243E1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can be considered as the simplest form of a </a:t>
            </a:r>
            <a:r>
              <a:rPr lang="en-US" dirty="0">
                <a:solidFill>
                  <a:srgbClr val="FF0000"/>
                </a:solidFill>
              </a:rPr>
              <a:t>neutral network</a:t>
            </a:r>
            <a:r>
              <a:rPr lang="en-US" dirty="0"/>
              <a:t>, which is a collection of perceptron. </a:t>
            </a:r>
          </a:p>
          <a:p>
            <a:r>
              <a:rPr lang="en-US" dirty="0"/>
              <a:t>Perceptron is seen as an analogy to a biological neuron.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60199-04DF-4394-8871-0C853340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234343"/>
            <a:ext cx="4202474" cy="1861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C865FD-5340-4763-B1A9-D41217CF3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99657"/>
            <a:ext cx="3072305" cy="18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/>
          <p:cNvSpPr txBox="1">
            <a:spLocks noChangeArrowheads="1"/>
          </p:cNvSpPr>
          <p:nvPr/>
        </p:nvSpPr>
        <p:spPr bwMode="auto">
          <a:xfrm>
            <a:off x="685800" y="1981200"/>
            <a:ext cx="770255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A simple regression has the coefficient </a:t>
            </a:r>
            <a:r>
              <a:rPr lang="el-GR" altLang="en-US" sz="2400" dirty="0">
                <a:latin typeface="+mj-lt"/>
                <a:cs typeface="Arial" panose="020B0604020202020204" pitchFamily="34" charset="0"/>
              </a:rPr>
              <a:t>β</a:t>
            </a:r>
            <a:r>
              <a:rPr lang="en-US" altLang="en-US" sz="2400" dirty="0">
                <a:latin typeface="+mj-lt"/>
                <a:cs typeface="Arial" panose="020B0604020202020204" pitchFamily="34" charset="0"/>
              </a:rPr>
              <a:t> and the constant </a:t>
            </a:r>
            <a:r>
              <a:rPr lang="el-GR" altLang="en-US" sz="2400" dirty="0">
                <a:latin typeface="+mj-lt"/>
                <a:cs typeface="Arial" panose="020B0604020202020204" pitchFamily="34" charset="0"/>
              </a:rPr>
              <a:t>α</a:t>
            </a:r>
            <a:r>
              <a:rPr lang="en-US" altLang="en-US" sz="2400" dirty="0">
                <a:latin typeface="+mj-lt"/>
                <a:cs typeface="Arial" panose="020B0604020202020204" pitchFamily="34" charset="0"/>
              </a:rPr>
              <a:t>.  The equation is then: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 b="1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cs typeface="Arial" panose="020B0604020202020204" pitchFamily="34" charset="0"/>
              </a:rPr>
              <a:t>	</a:t>
            </a:r>
            <a:r>
              <a:rPr lang="en-US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y = </a:t>
            </a:r>
            <a:r>
              <a:rPr lang="el-GR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α</a:t>
            </a:r>
            <a:r>
              <a:rPr lang="en-US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 + </a:t>
            </a:r>
            <a:r>
              <a:rPr lang="el-GR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β</a:t>
            </a:r>
            <a:r>
              <a:rPr lang="en-US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 * x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 b="1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400" dirty="0">
                <a:latin typeface="+mj-lt"/>
                <a:cs typeface="Arial" panose="020B0604020202020204" pitchFamily="34" charset="0"/>
              </a:rPr>
              <a:t>where </a:t>
            </a:r>
            <a:r>
              <a:rPr lang="el-GR" altLang="en-US" sz="2400" dirty="0">
                <a:latin typeface="+mj-lt"/>
                <a:cs typeface="Arial" panose="020B0604020202020204" pitchFamily="34" charset="0"/>
              </a:rPr>
              <a:t>α</a:t>
            </a:r>
            <a:r>
              <a:rPr lang="en-US" altLang="en-US" sz="2400" dirty="0">
                <a:latin typeface="+mj-lt"/>
                <a:cs typeface="Arial" panose="020B0604020202020204" pitchFamily="34" charset="0"/>
              </a:rPr>
              <a:t>  is   </a:t>
            </a:r>
            <a:r>
              <a:rPr lang="en-US" sz="2400" i="1" dirty="0">
                <a:latin typeface="+mj-lt"/>
                <a:ea typeface="ＭＳ Ｐゴシック" pitchFamily="1" charset="-128"/>
                <a:cs typeface="ＭＳ Ｐゴシック" pitchFamily="1" charset="-128"/>
              </a:rPr>
              <a:t>y</a:t>
            </a:r>
            <a:r>
              <a:rPr lang="en-US" sz="2400" dirty="0">
                <a:latin typeface="+mj-lt"/>
                <a:ea typeface="ＭＳ Ｐゴシック" pitchFamily="1" charset="-128"/>
                <a:cs typeface="ＭＳ Ｐゴシック" pitchFamily="1" charset="-128"/>
              </a:rPr>
              <a:t>-intercept and </a:t>
            </a:r>
            <a:r>
              <a:rPr lang="el-GR" altLang="en-US" sz="2400" dirty="0">
                <a:latin typeface="+mj-lt"/>
                <a:cs typeface="Arial" panose="020B0604020202020204" pitchFamily="34" charset="0"/>
              </a:rPr>
              <a:t>β </a:t>
            </a:r>
            <a:r>
              <a:rPr lang="en-US" altLang="en-US" sz="2400" dirty="0">
                <a:latin typeface="+mj-lt"/>
                <a:cs typeface="Arial" panose="020B0604020202020204" pitchFamily="34" charset="0"/>
              </a:rPr>
              <a:t>is  </a:t>
            </a:r>
            <a:r>
              <a:rPr lang="en-US" sz="2400" dirty="0">
                <a:latin typeface="+mj-lt"/>
                <a:ea typeface="ＭＳ Ｐゴシック" pitchFamily="1" charset="-128"/>
                <a:cs typeface="ＭＳ Ｐゴシック" pitchFamily="1" charset="-128"/>
              </a:rPr>
              <a:t>slope</a:t>
            </a:r>
            <a:endParaRPr lang="el-G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with one input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7B0F-36AE-4C9B-8F5A-134C3F2A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Perceptron (Neuron)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828E9-2BD0-4531-A99A-D67ED45AF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33600"/>
            <a:ext cx="7370469" cy="333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3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4113-765D-46F1-B880-F404B521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2-class classification with one neuron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56B711-E277-47C1-9001-0F13D8DDD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895600"/>
            <a:ext cx="6324600" cy="18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49590B-BF38-44FA-B336-7EE10C33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2-class classification with two neurons, one for each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5ED83C-7B0C-4467-99B5-968E3BBFC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0600" y="2895600"/>
            <a:ext cx="3545540" cy="2609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9F27DC-D4EE-4E0B-AC6B-7DB3BDBEE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971800"/>
            <a:ext cx="2133600" cy="223635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178337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Putting multiple </a:t>
            </a:r>
            <a:r>
              <a:rPr lang="en-US" dirty="0"/>
              <a:t>neurons in </a:t>
            </a:r>
            <a:r>
              <a:rPr lang="en-US" dirty="0" smtClean="0"/>
              <a:t>parallel we can predict multiple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A3E4-5599-401A-916C-A44CE944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Roboto"/>
              </a:rPr>
              <a:t>sigmoid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  vs </a:t>
            </a:r>
            <a:r>
              <a:rPr lang="en-US" b="1" dirty="0" err="1">
                <a:solidFill>
                  <a:srgbClr val="FF0000"/>
                </a:solidFill>
                <a:latin typeface="Roboto"/>
              </a:rPr>
              <a:t>softmax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950C-F229-45CF-A9C9-D8D08527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Roboto"/>
              </a:rPr>
              <a:t>sigmoid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 function</a:t>
            </a:r>
            <a:r>
              <a:rPr lang="en-US" dirty="0">
                <a:latin typeface="Roboto"/>
              </a:rPr>
              <a:t> is used for 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the two-class logistic regression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89E86-669E-4C73-A2BF-5C045114A7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Roboto"/>
              </a:rPr>
              <a:t>softmax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 function </a:t>
            </a:r>
            <a:r>
              <a:rPr lang="en-US" dirty="0">
                <a:latin typeface="Roboto"/>
              </a:rPr>
              <a:t>is used for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 the multiclass logistic regression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F99D6-674B-452D-84EB-4F2FCC59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6600"/>
            <a:ext cx="1438275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D1DC6-E330-4FCE-8F78-045AF2EF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262312"/>
            <a:ext cx="1885950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E48E8-A565-4E1C-845C-CB5D1015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340186"/>
            <a:ext cx="4343400" cy="2200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9C166-7406-4C57-BBEB-C4EB1F697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800600"/>
            <a:ext cx="3407469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9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E490-84AB-47E7-BE04-EA24EE97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E14F50-6210-4113-806C-FBC0A3DE65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00" y="2911968"/>
            <a:ext cx="4038600" cy="1120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713884-9176-4566-B9CE-334488A9D0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673352"/>
                <a:ext cx="4343400" cy="4718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</a:t>
                </a:r>
                <a:r>
                  <a:rPr lang="en-US" dirty="0" err="1"/>
                  <a:t>softmax</a:t>
                </a:r>
                <a:r>
                  <a:rPr lang="en-US" dirty="0"/>
                  <a:t>([1, 2, 3])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y1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b="0" i="1" dirty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p>
                        </m:s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b="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 = 0.09</a:t>
                </a:r>
              </a:p>
              <a:p>
                <a:r>
                  <a:rPr lang="en-US" sz="2000" dirty="0"/>
                  <a:t>y1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3 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 = 0.24</a:t>
                </a:r>
              </a:p>
              <a:p>
                <a:r>
                  <a:rPr lang="en-US" sz="2000" dirty="0"/>
                  <a:t>y3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e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3 </m:t>
                            </m:r>
                          </m:sup>
                        </m:sSup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0.67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Output: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[0.09, 0.24, 0.67]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713884-9176-4566-B9CE-334488A9D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673352"/>
                <a:ext cx="4343400" cy="4718304"/>
              </a:xfrm>
              <a:blipFill>
                <a:blip r:embed="rId3"/>
                <a:stretch>
                  <a:fillRect l="-2949" t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96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9EFB-4FD7-43D5-81E6-D7613EAC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8686800" cy="990600"/>
          </a:xfrm>
        </p:spPr>
        <p:txBody>
          <a:bodyPr>
            <a:normAutofit/>
          </a:bodyPr>
          <a:lstStyle/>
          <a:p>
            <a:r>
              <a:rPr lang="en-US" dirty="0"/>
              <a:t>3-class classification with three neurons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6AF42-8450-4C0B-A42F-930ADD3B7D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667000"/>
            <a:ext cx="7162800" cy="3230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178337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Putting multiple </a:t>
            </a:r>
            <a:r>
              <a:rPr lang="en-US" dirty="0"/>
              <a:t>neurons in </a:t>
            </a:r>
            <a:r>
              <a:rPr lang="en-US" dirty="0" smtClean="0"/>
              <a:t>parallel we can predict multiple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8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9ED0-CDFE-475A-8548-26C20879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Neutral Network = Multi 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9C858-7777-4CD9-9F99-0305DF890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8534400" cy="4718304"/>
          </a:xfrm>
        </p:spPr>
        <p:txBody>
          <a:bodyPr/>
          <a:lstStyle/>
          <a:p>
            <a:r>
              <a:rPr lang="en-US" dirty="0"/>
              <a:t>Multiple classes can be predicted by putting many neurons in parallel.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19AD50-BDCD-49E2-A37F-0BCFCC63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711" y="2746269"/>
            <a:ext cx="5809089" cy="379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344FB-50C3-4D68-B295-8ADAAD93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33800"/>
            <a:ext cx="1244891" cy="20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72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D656-D0EC-463F-9C65-976F3DDF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07FF-052D-4E5E-8E36-EE3A90C53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8534400" cy="4718304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http://scikit-learn.org/stable/modules/neural_networks_supervised.html#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05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61AC-BF18-4E59-A7F4-BD530D79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Deep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80A63-CC50-46F8-BB85-040A686C1C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400" y="1905000"/>
            <a:ext cx="8077200" cy="40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5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A93-A148-4596-944B-915A6230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 vs deep learning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B6321-B633-4F99-9528-E264F7897F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"Normal" neural networks usually have </a:t>
            </a:r>
            <a:r>
              <a:rPr lang="en-US" sz="2400" dirty="0">
                <a:solidFill>
                  <a:srgbClr val="FF0000"/>
                </a:solidFill>
              </a:rPr>
              <a:t>one to two hidden layers </a:t>
            </a:r>
            <a:r>
              <a:rPr lang="en-US" sz="2400" dirty="0"/>
              <a:t>and are used for </a:t>
            </a:r>
            <a:r>
              <a:rPr lang="en-US" sz="2400" dirty="0">
                <a:solidFill>
                  <a:srgbClr val="FF0000"/>
                </a:solidFill>
              </a:rPr>
              <a:t>SUPERVISED classification</a:t>
            </a:r>
            <a:r>
              <a:rPr lang="en-US" sz="2400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EDFD1-DBEF-4318-83CD-F0A24A27FA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Deep learning neural network have </a:t>
            </a:r>
            <a:r>
              <a:rPr lang="en-US" sz="2400" dirty="0">
                <a:solidFill>
                  <a:srgbClr val="FF0000"/>
                </a:solidFill>
              </a:rPr>
              <a:t>more hidden layers</a:t>
            </a:r>
            <a:r>
              <a:rPr lang="en-US" sz="2400" dirty="0"/>
              <a:t> and can be used for </a:t>
            </a:r>
            <a:r>
              <a:rPr lang="en-US" sz="2400" dirty="0">
                <a:solidFill>
                  <a:srgbClr val="FF0000"/>
                </a:solidFill>
              </a:rPr>
              <a:t>both UNSUPERVISED and SUPERVISED </a:t>
            </a:r>
            <a:r>
              <a:rPr lang="en-US" sz="2400" dirty="0"/>
              <a:t>learning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74083-2A03-4EC3-A99B-D8072799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4191000"/>
            <a:ext cx="6477000" cy="25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0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505200" y="228600"/>
            <a:ext cx="310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chemeClr val="bg1"/>
                </a:solidFill>
              </a:rPr>
              <a:t>Multiple Linear Regression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57200" y="1905000"/>
            <a:ext cx="78994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2400" b="1" dirty="0"/>
          </a:p>
          <a:p>
            <a:pPr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A multiple regression is in the following form: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 b="1" dirty="0"/>
          </a:p>
          <a:p>
            <a:pPr>
              <a:spcBef>
                <a:spcPct val="50000"/>
              </a:spcBef>
            </a:pPr>
            <a:r>
              <a:rPr lang="en-US" altLang="en-US" sz="2800" b="1" dirty="0">
                <a:solidFill>
                  <a:srgbClr val="FF0000"/>
                </a:solidFill>
              </a:rPr>
              <a:t>	y =  </a:t>
            </a:r>
            <a:r>
              <a:rPr lang="el-GR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α</a:t>
            </a:r>
            <a:r>
              <a:rPr lang="en-US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2800" b="1" dirty="0">
                <a:solidFill>
                  <a:srgbClr val="FF0000"/>
                </a:solidFill>
              </a:rPr>
              <a:t> + </a:t>
            </a:r>
            <a:r>
              <a:rPr lang="el-GR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β</a:t>
            </a:r>
            <a:r>
              <a:rPr lang="en-US" altLang="en-US" sz="2800" b="1" baseline="-25000" dirty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en-US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 * X</a:t>
            </a:r>
            <a:r>
              <a:rPr lang="en-US" altLang="en-US" sz="2800" b="1" baseline="-25000" dirty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en-US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   + </a:t>
            </a:r>
            <a:r>
              <a:rPr lang="el-GR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β</a:t>
            </a:r>
            <a:r>
              <a:rPr lang="en-US" altLang="en-US" sz="2800" b="1" baseline="-25000" dirty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  <a:r>
              <a:rPr lang="en-US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 * X</a:t>
            </a:r>
            <a:r>
              <a:rPr lang="en-US" altLang="en-US" sz="2800" b="1" baseline="-25000" dirty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  <a:r>
              <a:rPr lang="en-US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   + … +  </a:t>
            </a:r>
            <a:r>
              <a:rPr lang="el-GR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β</a:t>
            </a:r>
            <a:r>
              <a:rPr lang="en-US" altLang="en-US" sz="2800" b="1" baseline="-25000" dirty="0">
                <a:solidFill>
                  <a:srgbClr val="FF0000"/>
                </a:solidFill>
                <a:cs typeface="Arial" panose="020B0604020202020204" pitchFamily="34" charset="0"/>
              </a:rPr>
              <a:t>k</a:t>
            </a:r>
            <a:r>
              <a:rPr lang="en-US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 * </a:t>
            </a:r>
            <a:r>
              <a:rPr lang="en-US" altLang="en-US" sz="2800" b="1" dirty="0" err="1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en-US" altLang="en-US" sz="2800" b="1" baseline="-25000" dirty="0" err="1">
                <a:solidFill>
                  <a:srgbClr val="FF0000"/>
                </a:solidFill>
                <a:cs typeface="Arial" panose="020B0604020202020204" pitchFamily="34" charset="0"/>
              </a:rPr>
              <a:t>k</a:t>
            </a:r>
            <a:endParaRPr lang="en-US" altLang="en-US" sz="2800" b="1" baseline="-250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 sz="2400" b="1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latin typeface="+mj-lt"/>
                <a:cs typeface="Arial" panose="020B0604020202020204" pitchFamily="34" charset="0"/>
              </a:rPr>
              <a:t>where k is the number of variables, or parameters</a:t>
            </a:r>
            <a:r>
              <a:rPr lang="en-US" altLang="en-US" sz="2400" b="1" dirty="0">
                <a:latin typeface="+mj-lt"/>
                <a:cs typeface="Arial" panose="020B0604020202020204" pitchFamily="34" charset="0"/>
              </a:rPr>
              <a:t>.</a:t>
            </a:r>
            <a:endParaRPr lang="el-GR" altLang="en-US" sz="2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with more than one input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7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DA86-FA1E-4447-854D-91B4207B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deep learning 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2B93F-BC46-43E4-9615-AB2977FDA7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6871" y="2209800"/>
            <a:ext cx="8430258" cy="37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17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34AC00-3B86-45B3-B440-272E537A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85800"/>
            <a:ext cx="3429000" cy="170278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6003D-C99B-47AE-8C62-A59193EE3B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19200" y="2667000"/>
            <a:ext cx="7032852" cy="39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0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 for 2D 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82" y="2362200"/>
            <a:ext cx="4156364" cy="2743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85800" y="1752600"/>
                <a:ext cx="4267200" cy="47183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dataset of the form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 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 </a:t>
                </a:r>
                <a:r>
                  <a:rPr lang="en-US" dirty="0"/>
                  <a:t>find a </a:t>
                </a:r>
                <a:r>
                  <a:rPr lang="en-US" dirty="0">
                    <a:solidFill>
                      <a:srgbClr val="FF0000"/>
                    </a:solidFill>
                  </a:rPr>
                  <a:t>linear continuous function </a:t>
                </a:r>
                <a:r>
                  <a:rPr lang="en-US" dirty="0"/>
                  <a:t>that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minimizes the </a:t>
                </a:r>
                <a:r>
                  <a:rPr lang="en-US" altLang="en-US" dirty="0">
                    <a:solidFill>
                      <a:schemeClr val="accent6">
                        <a:lumMod val="75000"/>
                      </a:schemeClr>
                    </a:solidFill>
                  </a:rPr>
                  <a:t>Sum of Squares of Error (SSE)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85800" y="1752600"/>
                <a:ext cx="4267200" cy="4718304"/>
              </a:xfrm>
              <a:blipFill>
                <a:blip r:embed="rId3"/>
                <a:stretch>
                  <a:fillRect l="-2000" t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94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Line 4"/>
          <p:cNvSpPr>
            <a:spLocks noChangeShapeType="1"/>
          </p:cNvSpPr>
          <p:nvPr/>
        </p:nvSpPr>
        <p:spPr bwMode="auto">
          <a:xfrm>
            <a:off x="2436814" y="1623218"/>
            <a:ext cx="0" cy="2438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" name="Line 5"/>
          <p:cNvSpPr>
            <a:spLocks noChangeShapeType="1"/>
          </p:cNvSpPr>
          <p:nvPr/>
        </p:nvSpPr>
        <p:spPr bwMode="auto">
          <a:xfrm>
            <a:off x="2436814" y="4061618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Oval 6"/>
          <p:cNvSpPr>
            <a:spLocks noChangeArrowheads="1"/>
          </p:cNvSpPr>
          <p:nvPr/>
        </p:nvSpPr>
        <p:spPr bwMode="auto">
          <a:xfrm>
            <a:off x="3275014" y="299481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2" name="Oval 7"/>
          <p:cNvSpPr>
            <a:spLocks noChangeArrowheads="1"/>
          </p:cNvSpPr>
          <p:nvPr/>
        </p:nvSpPr>
        <p:spPr bwMode="auto">
          <a:xfrm>
            <a:off x="2894014" y="314721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3" name="Oval 8"/>
          <p:cNvSpPr>
            <a:spLocks noChangeArrowheads="1"/>
          </p:cNvSpPr>
          <p:nvPr/>
        </p:nvSpPr>
        <p:spPr bwMode="auto">
          <a:xfrm>
            <a:off x="3427414" y="261381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4" name="Oval 9"/>
          <p:cNvSpPr>
            <a:spLocks noChangeArrowheads="1"/>
          </p:cNvSpPr>
          <p:nvPr/>
        </p:nvSpPr>
        <p:spPr bwMode="auto">
          <a:xfrm>
            <a:off x="3808414" y="269001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5" name="Oval 10"/>
          <p:cNvSpPr>
            <a:spLocks noChangeArrowheads="1"/>
          </p:cNvSpPr>
          <p:nvPr/>
        </p:nvSpPr>
        <p:spPr bwMode="auto">
          <a:xfrm>
            <a:off x="3503614" y="2312193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6" name="Oval 11"/>
          <p:cNvSpPr>
            <a:spLocks noChangeArrowheads="1"/>
          </p:cNvSpPr>
          <p:nvPr/>
        </p:nvSpPr>
        <p:spPr bwMode="auto">
          <a:xfrm>
            <a:off x="3884614" y="253761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7" name="Text Box 12"/>
          <p:cNvSpPr txBox="1">
            <a:spLocks noChangeArrowheads="1"/>
          </p:cNvSpPr>
          <p:nvPr/>
        </p:nvSpPr>
        <p:spPr bwMode="auto">
          <a:xfrm>
            <a:off x="2589214" y="4214018"/>
            <a:ext cx="2647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Independent variable (x)</a:t>
            </a:r>
          </a:p>
        </p:txBody>
      </p:sp>
      <p:sp>
        <p:nvSpPr>
          <p:cNvPr id="4108" name="Text Box 13"/>
          <p:cNvSpPr txBox="1">
            <a:spLocks noChangeArrowheads="1"/>
          </p:cNvSpPr>
          <p:nvPr/>
        </p:nvSpPr>
        <p:spPr bwMode="auto">
          <a:xfrm rot="16200000">
            <a:off x="775495" y="2713037"/>
            <a:ext cx="2625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Dependent variable (y)</a:t>
            </a:r>
          </a:p>
        </p:txBody>
      </p:sp>
      <p:sp>
        <p:nvSpPr>
          <p:cNvPr id="4109" name="Oval 14"/>
          <p:cNvSpPr>
            <a:spLocks noChangeArrowheads="1"/>
          </p:cNvSpPr>
          <p:nvPr/>
        </p:nvSpPr>
        <p:spPr bwMode="auto">
          <a:xfrm>
            <a:off x="4189414" y="252333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0" name="Oval 15"/>
          <p:cNvSpPr>
            <a:spLocks noChangeArrowheads="1"/>
          </p:cNvSpPr>
          <p:nvPr/>
        </p:nvSpPr>
        <p:spPr bwMode="auto">
          <a:xfrm>
            <a:off x="4113214" y="229473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1" name="Oval 17"/>
          <p:cNvSpPr>
            <a:spLocks noChangeArrowheads="1"/>
          </p:cNvSpPr>
          <p:nvPr/>
        </p:nvSpPr>
        <p:spPr bwMode="auto">
          <a:xfrm>
            <a:off x="3275014" y="275193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2" name="Oval 18"/>
          <p:cNvSpPr>
            <a:spLocks noChangeArrowheads="1"/>
          </p:cNvSpPr>
          <p:nvPr/>
        </p:nvSpPr>
        <p:spPr bwMode="auto">
          <a:xfrm>
            <a:off x="2665414" y="320913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3" name="Oval 19"/>
          <p:cNvSpPr>
            <a:spLocks noChangeArrowheads="1"/>
          </p:cNvSpPr>
          <p:nvPr/>
        </p:nvSpPr>
        <p:spPr bwMode="auto">
          <a:xfrm>
            <a:off x="4341814" y="198993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5" name="Line 21"/>
          <p:cNvSpPr>
            <a:spLocks noChangeShapeType="1"/>
          </p:cNvSpPr>
          <p:nvPr/>
        </p:nvSpPr>
        <p:spPr bwMode="auto">
          <a:xfrm flipV="1">
            <a:off x="2436814" y="1913730"/>
            <a:ext cx="2286000" cy="1676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Rectangle 22"/>
          <p:cNvSpPr>
            <a:spLocks noChangeArrowheads="1"/>
          </p:cNvSpPr>
          <p:nvPr/>
        </p:nvSpPr>
        <p:spPr bwMode="auto">
          <a:xfrm>
            <a:off x="4987927" y="2088355"/>
            <a:ext cx="2084387" cy="565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y’ = b0 + b1X</a:t>
            </a:r>
          </a:p>
        </p:txBody>
      </p:sp>
      <p:sp>
        <p:nvSpPr>
          <p:cNvPr id="4117" name="Line 23"/>
          <p:cNvSpPr>
            <a:spLocks noChangeShapeType="1"/>
          </p:cNvSpPr>
          <p:nvPr/>
        </p:nvSpPr>
        <p:spPr bwMode="auto">
          <a:xfrm flipH="1">
            <a:off x="3567115" y="2316954"/>
            <a:ext cx="1406524" cy="449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8" name="Rectangle 24"/>
          <p:cNvSpPr>
            <a:spLocks noChangeArrowheads="1"/>
          </p:cNvSpPr>
          <p:nvPr/>
        </p:nvSpPr>
        <p:spPr bwMode="auto">
          <a:xfrm>
            <a:off x="3508377" y="3393280"/>
            <a:ext cx="2339975" cy="442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b0 (y intercept)</a:t>
            </a:r>
          </a:p>
        </p:txBody>
      </p:sp>
      <p:sp>
        <p:nvSpPr>
          <p:cNvPr id="4119" name="Line 25"/>
          <p:cNvSpPr>
            <a:spLocks noChangeShapeType="1"/>
          </p:cNvSpPr>
          <p:nvPr/>
        </p:nvSpPr>
        <p:spPr bwMode="auto">
          <a:xfrm flipH="1">
            <a:off x="2473327" y="3594893"/>
            <a:ext cx="104775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0" name="Rectangle 26"/>
          <p:cNvSpPr>
            <a:spLocks noChangeArrowheads="1"/>
          </p:cNvSpPr>
          <p:nvPr/>
        </p:nvSpPr>
        <p:spPr bwMode="auto">
          <a:xfrm>
            <a:off x="6170614" y="2963068"/>
            <a:ext cx="1762125" cy="7921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n-US" altLang="en-US" dirty="0"/>
          </a:p>
          <a:p>
            <a:pPr algn="ctr" eaLnBrk="1" hangingPunct="1"/>
            <a:r>
              <a:rPr lang="en-US" altLang="en-US" dirty="0"/>
              <a:t>b1 = slope</a:t>
            </a:r>
          </a:p>
          <a:p>
            <a:pPr algn="ctr" eaLnBrk="1" hangingPunct="1"/>
            <a:r>
              <a:rPr lang="en-US" altLang="en-US" dirty="0"/>
              <a:t>= </a:t>
            </a:r>
            <a:r>
              <a:rPr lang="en-US" altLang="en-US" dirty="0">
                <a:cs typeface="Arial" panose="020B0604020202020204" pitchFamily="34" charset="0"/>
              </a:rPr>
              <a:t>∆y/ </a:t>
            </a:r>
            <a:r>
              <a:rPr lang="en-US" altLang="en-US" dirty="0"/>
              <a:t>∆x</a:t>
            </a:r>
            <a:endParaRPr lang="en-US" altLang="en-US" dirty="0">
              <a:cs typeface="Arial" panose="020B0604020202020204" pitchFamily="34" charset="0"/>
            </a:endParaRPr>
          </a:p>
          <a:p>
            <a:pPr algn="ctr" eaLnBrk="1" hangingPunct="1"/>
            <a:endParaRPr lang="en-US" altLang="en-US" dirty="0"/>
          </a:p>
        </p:txBody>
      </p:sp>
      <p:sp>
        <p:nvSpPr>
          <p:cNvPr id="4121" name="Line 27"/>
          <p:cNvSpPr>
            <a:spLocks noChangeShapeType="1"/>
          </p:cNvSpPr>
          <p:nvPr/>
        </p:nvSpPr>
        <p:spPr bwMode="auto">
          <a:xfrm>
            <a:off x="3535364" y="2410618"/>
            <a:ext cx="0" cy="350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2" name="Rectangle 28"/>
          <p:cNvSpPr>
            <a:spLocks noChangeArrowheads="1"/>
          </p:cNvSpPr>
          <p:nvPr/>
        </p:nvSpPr>
        <p:spPr bwMode="auto">
          <a:xfrm>
            <a:off x="3479802" y="2336005"/>
            <a:ext cx="300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ru-RU" altLang="en-US"/>
              <a:t>є</a:t>
            </a:r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2779"/>
            <a:ext cx="8229600" cy="600077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19"/>
          <p:cNvSpPr>
            <a:spLocks noChangeShapeType="1"/>
          </p:cNvSpPr>
          <p:nvPr/>
        </p:nvSpPr>
        <p:spPr bwMode="auto">
          <a:xfrm flipV="1">
            <a:off x="2971801" y="2424112"/>
            <a:ext cx="2286000" cy="1676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4343400" y="228600"/>
            <a:ext cx="1428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7172" name="Line 3"/>
          <p:cNvSpPr>
            <a:spLocks noChangeShapeType="1"/>
          </p:cNvSpPr>
          <p:nvPr/>
        </p:nvSpPr>
        <p:spPr bwMode="auto">
          <a:xfrm>
            <a:off x="2971801" y="1585912"/>
            <a:ext cx="0" cy="29860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Line 4"/>
          <p:cNvSpPr>
            <a:spLocks noChangeShapeType="1"/>
          </p:cNvSpPr>
          <p:nvPr/>
        </p:nvSpPr>
        <p:spPr bwMode="auto">
          <a:xfrm>
            <a:off x="2971801" y="4572000"/>
            <a:ext cx="4078288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4" name="Oval 5"/>
          <p:cNvSpPr>
            <a:spLocks noChangeArrowheads="1"/>
          </p:cNvSpPr>
          <p:nvPr/>
        </p:nvSpPr>
        <p:spPr bwMode="auto">
          <a:xfrm>
            <a:off x="3810001" y="36433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Oval 6"/>
          <p:cNvSpPr>
            <a:spLocks noChangeArrowheads="1"/>
          </p:cNvSpPr>
          <p:nvPr/>
        </p:nvSpPr>
        <p:spPr bwMode="auto">
          <a:xfrm>
            <a:off x="3429001" y="35671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6" name="Oval 7"/>
          <p:cNvSpPr>
            <a:spLocks noChangeArrowheads="1"/>
          </p:cNvSpPr>
          <p:nvPr/>
        </p:nvSpPr>
        <p:spPr bwMode="auto">
          <a:xfrm>
            <a:off x="3962401" y="30337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7" name="Oval 8"/>
          <p:cNvSpPr>
            <a:spLocks noChangeArrowheads="1"/>
          </p:cNvSpPr>
          <p:nvPr/>
        </p:nvSpPr>
        <p:spPr bwMode="auto">
          <a:xfrm>
            <a:off x="4343401" y="33385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8" name="Oval 9"/>
          <p:cNvSpPr>
            <a:spLocks noChangeArrowheads="1"/>
          </p:cNvSpPr>
          <p:nvPr/>
        </p:nvSpPr>
        <p:spPr bwMode="auto">
          <a:xfrm>
            <a:off x="4038601" y="28813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4419601" y="29575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0" name="Text Box 11"/>
          <p:cNvSpPr txBox="1">
            <a:spLocks noChangeArrowheads="1"/>
          </p:cNvSpPr>
          <p:nvPr/>
        </p:nvSpPr>
        <p:spPr bwMode="auto">
          <a:xfrm>
            <a:off x="3400426" y="4794645"/>
            <a:ext cx="2647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Independent variable (x)</a:t>
            </a:r>
          </a:p>
        </p:txBody>
      </p:sp>
      <p:sp>
        <p:nvSpPr>
          <p:cNvPr id="7181" name="Text Box 12"/>
          <p:cNvSpPr txBox="1">
            <a:spLocks noChangeArrowheads="1"/>
          </p:cNvSpPr>
          <p:nvPr/>
        </p:nvSpPr>
        <p:spPr bwMode="auto">
          <a:xfrm rot="16200000">
            <a:off x="1403352" y="3321049"/>
            <a:ext cx="2436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Dependent variable</a:t>
            </a:r>
          </a:p>
        </p:txBody>
      </p:sp>
      <p:sp>
        <p:nvSpPr>
          <p:cNvPr id="7182" name="Oval 13"/>
          <p:cNvSpPr>
            <a:spLocks noChangeArrowheads="1"/>
          </p:cNvSpPr>
          <p:nvPr/>
        </p:nvSpPr>
        <p:spPr bwMode="auto">
          <a:xfrm>
            <a:off x="4724401" y="31861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3" name="Oval 14"/>
          <p:cNvSpPr>
            <a:spLocks noChangeArrowheads="1"/>
          </p:cNvSpPr>
          <p:nvPr/>
        </p:nvSpPr>
        <p:spPr bwMode="auto">
          <a:xfrm>
            <a:off x="4648201" y="26527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4" name="Oval 15"/>
          <p:cNvSpPr>
            <a:spLocks noChangeArrowheads="1"/>
          </p:cNvSpPr>
          <p:nvPr/>
        </p:nvSpPr>
        <p:spPr bwMode="auto">
          <a:xfrm>
            <a:off x="3810001" y="31099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5" name="Oval 16"/>
          <p:cNvSpPr>
            <a:spLocks noChangeArrowheads="1"/>
          </p:cNvSpPr>
          <p:nvPr/>
        </p:nvSpPr>
        <p:spPr bwMode="auto">
          <a:xfrm>
            <a:off x="3200401" y="35671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6" name="Oval 17"/>
          <p:cNvSpPr>
            <a:spLocks noChangeArrowheads="1"/>
          </p:cNvSpPr>
          <p:nvPr/>
        </p:nvSpPr>
        <p:spPr bwMode="auto">
          <a:xfrm>
            <a:off x="4876801" y="23479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7" name="Text Box 18"/>
          <p:cNvSpPr txBox="1">
            <a:spLocks noChangeArrowheads="1"/>
          </p:cNvSpPr>
          <p:nvPr/>
        </p:nvSpPr>
        <p:spPr bwMode="auto">
          <a:xfrm>
            <a:off x="674688" y="5535838"/>
            <a:ext cx="76422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1" dirty="0">
                <a:solidFill>
                  <a:srgbClr val="FF0000"/>
                </a:solidFill>
              </a:rPr>
              <a:t>Sum of Squares of Error (SSE) </a:t>
            </a:r>
            <a:r>
              <a:rPr lang="en-US" altLang="en-US" sz="2000" b="1" dirty="0"/>
              <a:t>is the sum of all the squared errors.  </a:t>
            </a:r>
          </a:p>
        </p:txBody>
      </p:sp>
      <p:sp>
        <p:nvSpPr>
          <p:cNvPr id="7188" name="Line 27"/>
          <p:cNvSpPr>
            <a:spLocks noChangeShapeType="1"/>
          </p:cNvSpPr>
          <p:nvPr/>
        </p:nvSpPr>
        <p:spPr bwMode="auto">
          <a:xfrm>
            <a:off x="3238501" y="3643312"/>
            <a:ext cx="0" cy="2714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Line 28"/>
          <p:cNvSpPr>
            <a:spLocks noChangeShapeType="1"/>
          </p:cNvSpPr>
          <p:nvPr/>
        </p:nvSpPr>
        <p:spPr bwMode="auto">
          <a:xfrm>
            <a:off x="3467101" y="3643312"/>
            <a:ext cx="0" cy="809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Line 29"/>
          <p:cNvSpPr>
            <a:spLocks noChangeShapeType="1"/>
          </p:cNvSpPr>
          <p:nvPr/>
        </p:nvSpPr>
        <p:spPr bwMode="auto">
          <a:xfrm>
            <a:off x="3835401" y="3467100"/>
            <a:ext cx="0" cy="188912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1" name="Line 30"/>
          <p:cNvSpPr>
            <a:spLocks noChangeShapeType="1"/>
          </p:cNvSpPr>
          <p:nvPr/>
        </p:nvSpPr>
        <p:spPr bwMode="auto">
          <a:xfrm>
            <a:off x="3848101" y="3211512"/>
            <a:ext cx="0" cy="236538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2" name="Line 31"/>
          <p:cNvSpPr>
            <a:spLocks noChangeShapeType="1"/>
          </p:cNvSpPr>
          <p:nvPr/>
        </p:nvSpPr>
        <p:spPr bwMode="auto">
          <a:xfrm>
            <a:off x="4000501" y="3109912"/>
            <a:ext cx="0" cy="18732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3" name="Line 32"/>
          <p:cNvSpPr>
            <a:spLocks noChangeShapeType="1"/>
          </p:cNvSpPr>
          <p:nvPr/>
        </p:nvSpPr>
        <p:spPr bwMode="auto">
          <a:xfrm>
            <a:off x="4089401" y="2970212"/>
            <a:ext cx="0" cy="30797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4" name="Line 33"/>
          <p:cNvSpPr>
            <a:spLocks noChangeShapeType="1"/>
          </p:cNvSpPr>
          <p:nvPr/>
        </p:nvSpPr>
        <p:spPr bwMode="auto">
          <a:xfrm>
            <a:off x="4381501" y="3089275"/>
            <a:ext cx="0" cy="249237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5" name="Line 34"/>
          <p:cNvSpPr>
            <a:spLocks noChangeShapeType="1"/>
          </p:cNvSpPr>
          <p:nvPr/>
        </p:nvSpPr>
        <p:spPr bwMode="auto">
          <a:xfrm>
            <a:off x="4762501" y="2805112"/>
            <a:ext cx="0" cy="381000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36"/>
          <p:cNvSpPr>
            <a:spLocks noChangeShapeType="1"/>
          </p:cNvSpPr>
          <p:nvPr/>
        </p:nvSpPr>
        <p:spPr bwMode="auto">
          <a:xfrm>
            <a:off x="4914901" y="2449512"/>
            <a:ext cx="0" cy="18891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37"/>
          <p:cNvSpPr>
            <a:spLocks noChangeShapeType="1"/>
          </p:cNvSpPr>
          <p:nvPr/>
        </p:nvSpPr>
        <p:spPr bwMode="auto">
          <a:xfrm>
            <a:off x="4687889" y="2717800"/>
            <a:ext cx="1587" cy="10477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Sum of Squares of Error (SSE)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DEE33D-05E4-4B09-9977-EB1424650C02}"/>
                  </a:ext>
                </a:extLst>
              </p:cNvPr>
              <p:cNvSpPr/>
              <p:nvPr/>
            </p:nvSpPr>
            <p:spPr>
              <a:xfrm>
                <a:off x="5772150" y="1781008"/>
                <a:ext cx="2914646" cy="1041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Sum of squared errors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DEE33D-05E4-4B09-9977-EB1424650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1781008"/>
                <a:ext cx="2914646" cy="1041567"/>
              </a:xfrm>
              <a:prstGeom prst="rect">
                <a:avLst/>
              </a:prstGeom>
              <a:blipFill>
                <a:blip r:embed="rId2"/>
                <a:stretch>
                  <a:fillRect l="-1883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46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Line 3"/>
          <p:cNvSpPr>
            <a:spLocks noChangeShapeType="1"/>
          </p:cNvSpPr>
          <p:nvPr/>
        </p:nvSpPr>
        <p:spPr bwMode="auto">
          <a:xfrm>
            <a:off x="2514599" y="1981200"/>
            <a:ext cx="0" cy="2438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2514599" y="44196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" name="Oval 5"/>
          <p:cNvSpPr>
            <a:spLocks noChangeArrowheads="1"/>
          </p:cNvSpPr>
          <p:nvPr/>
        </p:nvSpPr>
        <p:spPr bwMode="auto">
          <a:xfrm>
            <a:off x="3352799" y="33528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2971799" y="35052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Oval 7"/>
          <p:cNvSpPr>
            <a:spLocks noChangeArrowheads="1"/>
          </p:cNvSpPr>
          <p:nvPr/>
        </p:nvSpPr>
        <p:spPr bwMode="auto">
          <a:xfrm>
            <a:off x="3505199" y="29718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3886199" y="30480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3581399" y="28194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3962399" y="28956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666999" y="4572000"/>
            <a:ext cx="2647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Independent variable (x)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 rot="16200000">
            <a:off x="946150" y="3168649"/>
            <a:ext cx="2436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Dependent variable</a:t>
            </a:r>
          </a:p>
        </p:txBody>
      </p:sp>
      <p:sp>
        <p:nvSpPr>
          <p:cNvPr id="8205" name="Oval 13"/>
          <p:cNvSpPr>
            <a:spLocks noChangeArrowheads="1"/>
          </p:cNvSpPr>
          <p:nvPr/>
        </p:nvSpPr>
        <p:spPr bwMode="auto">
          <a:xfrm>
            <a:off x="4267199" y="28813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4190999" y="26527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7" name="Oval 15"/>
          <p:cNvSpPr>
            <a:spLocks noChangeArrowheads="1"/>
          </p:cNvSpPr>
          <p:nvPr/>
        </p:nvSpPr>
        <p:spPr bwMode="auto">
          <a:xfrm>
            <a:off x="3352799" y="31099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2743199" y="35671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9" name="Oval 17"/>
          <p:cNvSpPr>
            <a:spLocks noChangeArrowheads="1"/>
          </p:cNvSpPr>
          <p:nvPr/>
        </p:nvSpPr>
        <p:spPr bwMode="auto">
          <a:xfrm>
            <a:off x="4419599" y="2347912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990600" y="5480843"/>
            <a:ext cx="7848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FF0000"/>
                </a:solidFill>
              </a:rPr>
              <a:t>Sum of Squares </a:t>
            </a:r>
            <a:r>
              <a:rPr lang="en-US" altLang="en-US" b="1" dirty="0" smtClean="0">
                <a:solidFill>
                  <a:srgbClr val="FF0000"/>
                </a:solidFill>
              </a:rPr>
              <a:t>of Regression </a:t>
            </a:r>
            <a:r>
              <a:rPr lang="en-US" altLang="en-US" b="1" dirty="0">
                <a:solidFill>
                  <a:srgbClr val="FF0000"/>
                </a:solidFill>
              </a:rPr>
              <a:t>(SSR)</a:t>
            </a:r>
            <a:r>
              <a:rPr lang="en-US" altLang="en-US" b="1" dirty="0"/>
              <a:t> is the sum of the squared differences between each prediction and the mean of data.</a:t>
            </a:r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2514599" y="2271712"/>
            <a:ext cx="2286000" cy="1676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>
            <a:off x="2543174" y="3044825"/>
            <a:ext cx="2670175" cy="0"/>
          </a:xfrm>
          <a:prstGeom prst="line">
            <a:avLst/>
          </a:prstGeom>
          <a:noFill/>
          <a:ln w="1587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5349874" y="2833687"/>
            <a:ext cx="12585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Data mean </a:t>
            </a: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4457699" y="2551112"/>
            <a:ext cx="0" cy="4746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>
            <a:off x="4229099" y="2741612"/>
            <a:ext cx="0" cy="306388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>
            <a:off x="3543299" y="3059112"/>
            <a:ext cx="0" cy="114300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>
            <a:off x="2781299" y="3041650"/>
            <a:ext cx="0" cy="665162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 flipH="1">
            <a:off x="3009899" y="3055937"/>
            <a:ext cx="9525" cy="5000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>
            <a:off x="3378199" y="3059112"/>
            <a:ext cx="0" cy="2460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>
            <a:off x="4305299" y="2657475"/>
            <a:ext cx="0" cy="39052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2" name="Line 30"/>
          <p:cNvSpPr>
            <a:spLocks noChangeShapeType="1"/>
          </p:cNvSpPr>
          <p:nvPr/>
        </p:nvSpPr>
        <p:spPr bwMode="auto">
          <a:xfrm>
            <a:off x="3987799" y="2894012"/>
            <a:ext cx="12700" cy="14922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>
            <a:off x="3924299" y="2957512"/>
            <a:ext cx="0" cy="65088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4" name="Line 32"/>
          <p:cNvSpPr>
            <a:spLocks noChangeShapeType="1"/>
          </p:cNvSpPr>
          <p:nvPr/>
        </p:nvSpPr>
        <p:spPr bwMode="auto">
          <a:xfrm>
            <a:off x="3619499" y="3059112"/>
            <a:ext cx="0" cy="65088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/>
              <a:t>Sum of Squares </a:t>
            </a:r>
            <a:r>
              <a:rPr lang="en-US" altLang="en-US" b="1" dirty="0" smtClean="0"/>
              <a:t>of Regression </a:t>
            </a:r>
            <a:r>
              <a:rPr lang="en-US" altLang="en-US" b="1" dirty="0"/>
              <a:t>(SSR)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Sum of Squares of Total (SST)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743200"/>
            <a:ext cx="6138976" cy="3733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1828800"/>
            <a:ext cx="314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SST = SSE + SSR</a:t>
            </a:r>
          </a:p>
        </p:txBody>
      </p:sp>
    </p:spTree>
    <p:extLst>
      <p:ext uri="{BB962C8B-B14F-4D97-AF65-F5344CB8AC3E}">
        <p14:creationId xmlns:p14="http://schemas.microsoft.com/office/powerpoint/2010/main" val="242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15886</TotalTime>
  <Words>808</Words>
  <Application>Microsoft Office PowerPoint</Application>
  <PresentationFormat>On-screen Show (4:3)</PresentationFormat>
  <Paragraphs>148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方正舒体</vt:lpstr>
      <vt:lpstr>ＭＳ Ｐゴシック</vt:lpstr>
      <vt:lpstr>Open Sans</vt:lpstr>
      <vt:lpstr>Roboto</vt:lpstr>
      <vt:lpstr>Arial</vt:lpstr>
      <vt:lpstr>Calibri</vt:lpstr>
      <vt:lpstr>Cambria Math</vt:lpstr>
      <vt:lpstr>Clarity</vt:lpstr>
      <vt:lpstr>DATA MINING LECTURE 6</vt:lpstr>
      <vt:lpstr>Regression Problem</vt:lpstr>
      <vt:lpstr>Linear Regression with one input </vt:lpstr>
      <vt:lpstr>Linear Regression with more than one input </vt:lpstr>
      <vt:lpstr>Linear regression for 2D data</vt:lpstr>
      <vt:lpstr>Linear Regression </vt:lpstr>
      <vt:lpstr>Sum of Squares of Error (SSE)</vt:lpstr>
      <vt:lpstr>Sum of Squares of Regression (SSR)</vt:lpstr>
      <vt:lpstr>Sum of Squares of Total (SST)</vt:lpstr>
      <vt:lpstr>R-Squared score</vt:lpstr>
      <vt:lpstr>Nonlinear functions can also be fit as regressions</vt:lpstr>
      <vt:lpstr>A Real Example:  Social Network Analysis</vt:lpstr>
      <vt:lpstr>A Real Example:  Social Network Analysis</vt:lpstr>
      <vt:lpstr>Markov Networks  v.s. Bayesian Networks </vt:lpstr>
      <vt:lpstr>Experimental validation</vt:lpstr>
      <vt:lpstr>Now Logistic Regression…</vt:lpstr>
      <vt:lpstr>Linear Regression Doesn’t Work </vt:lpstr>
      <vt:lpstr>Logistic Regression</vt:lpstr>
      <vt:lpstr>Logistic Regression</vt:lpstr>
      <vt:lpstr>How "β"  affects the model </vt:lpstr>
      <vt:lpstr>Compare Two Models In One Dimension</vt:lpstr>
      <vt:lpstr>Logistic regression in 2D space  </vt:lpstr>
      <vt:lpstr>Estimating the coefficients </vt:lpstr>
      <vt:lpstr>Gradient descent for two parameters</vt:lpstr>
      <vt:lpstr>Gradient descent for two parameters</vt:lpstr>
      <vt:lpstr>Gradient descent implementation</vt:lpstr>
      <vt:lpstr>Sklearn implementation</vt:lpstr>
      <vt:lpstr>Logistic/Linear Regression Advantages</vt:lpstr>
      <vt:lpstr>Neutral networks</vt:lpstr>
      <vt:lpstr>Perceptron (Neuron)</vt:lpstr>
      <vt:lpstr>2-class classification with one neuron</vt:lpstr>
      <vt:lpstr>2-class classification with two neurons, one for each class</vt:lpstr>
      <vt:lpstr>sigmoid  vs softmax</vt:lpstr>
      <vt:lpstr>Softmax implementation</vt:lpstr>
      <vt:lpstr>3-class classification with three neurons</vt:lpstr>
      <vt:lpstr>Neutral Network = Multi Layer Perceptron</vt:lpstr>
      <vt:lpstr>Sklearn implementation</vt:lpstr>
      <vt:lpstr>Deep learning</vt:lpstr>
      <vt:lpstr>Neural networks vs deep learning neural networks</vt:lpstr>
      <vt:lpstr>An example deep learning neural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tsap</dc:creator>
  <cp:lastModifiedBy>Chen, Haiquan</cp:lastModifiedBy>
  <cp:revision>591</cp:revision>
  <dcterms:created xsi:type="dcterms:W3CDTF">2011-10-17T19:46:53Z</dcterms:created>
  <dcterms:modified xsi:type="dcterms:W3CDTF">2018-03-28T00:14:23Z</dcterms:modified>
</cp:coreProperties>
</file>